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5"/>
    <p:sldMasterId id="2147483684" r:id="rId6"/>
    <p:sldMasterId id="214748368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</p:sldIdLst>
  <p:sldSz cy="51435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  <p:embeddedFont>
      <p:font typeface="Helvetica Neue"/>
      <p:regular r:id="rId42"/>
      <p:bold r:id="rId43"/>
      <p:italic r:id="rId44"/>
      <p:boldItalic r:id="rId45"/>
    </p:embeddedFont>
    <p:embeddedFont>
      <p:font typeface="Lexend Deca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Mike Pearc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2.xml"/><Relationship Id="rId42" Type="http://schemas.openxmlformats.org/officeDocument/2006/relationships/font" Target="fonts/HelveticaNeue-regular.fnt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4.xml"/><Relationship Id="rId44" Type="http://schemas.openxmlformats.org/officeDocument/2006/relationships/font" Target="fonts/HelveticaNeue-italic.fntdata"/><Relationship Id="rId21" Type="http://schemas.openxmlformats.org/officeDocument/2006/relationships/slide" Target="slides/slide13.xml"/><Relationship Id="rId43" Type="http://schemas.openxmlformats.org/officeDocument/2006/relationships/font" Target="fonts/HelveticaNeue-bold.fntdata"/><Relationship Id="rId24" Type="http://schemas.openxmlformats.org/officeDocument/2006/relationships/slide" Target="slides/slide16.xml"/><Relationship Id="rId46" Type="http://schemas.openxmlformats.org/officeDocument/2006/relationships/font" Target="fonts/LexendDeca-regular.fntdata"/><Relationship Id="rId23" Type="http://schemas.openxmlformats.org/officeDocument/2006/relationships/slide" Target="slides/slide15.xml"/><Relationship Id="rId45" Type="http://schemas.openxmlformats.org/officeDocument/2006/relationships/font" Target="fonts/HelveticaNeue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47" Type="http://schemas.openxmlformats.org/officeDocument/2006/relationships/font" Target="fonts/LexendDeca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slide" Target="slides/slide29.xml"/><Relationship Id="rId14" Type="http://schemas.openxmlformats.org/officeDocument/2006/relationships/slide" Target="slides/slide6.xml"/><Relationship Id="rId36" Type="http://schemas.openxmlformats.org/officeDocument/2006/relationships/slide" Target="slides/slide28.xml"/><Relationship Id="rId17" Type="http://schemas.openxmlformats.org/officeDocument/2006/relationships/slide" Target="slides/slide9.xml"/><Relationship Id="rId39" Type="http://schemas.openxmlformats.org/officeDocument/2006/relationships/font" Target="fonts/Montserrat-bold.fntdata"/><Relationship Id="rId16" Type="http://schemas.openxmlformats.org/officeDocument/2006/relationships/slide" Target="slides/slide8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2-20T15:34:57.286">
    <p:pos x="6000" y="0"/>
    <p:text>Mike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69a4724af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269a4724af_0_3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7f09d545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37f09d5457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7f09d545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Balanced Groups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Test &amp; control groups were nearly identical in </a:t>
            </a:r>
            <a:r>
              <a:rPr b="1" lang="en">
                <a:solidFill>
                  <a:schemeClr val="dk1"/>
                </a:solidFill>
              </a:rPr>
              <a:t>age, tenure, and gender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Similar group sizes ensured fair comparison.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37f09d5457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7f09d545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Median client age is around 55 years old, and with the company 10+ years. Maybe a longer test would </a:t>
            </a:r>
            <a:r>
              <a:rPr lang="en">
                <a:solidFill>
                  <a:schemeClr val="dk1"/>
                </a:solidFill>
              </a:rPr>
              <a:t>reveal</a:t>
            </a:r>
            <a:r>
              <a:rPr lang="en">
                <a:solidFill>
                  <a:schemeClr val="dk1"/>
                </a:solidFill>
              </a:rPr>
              <a:t> even stronger results for the test group.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Potential Improvement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Extending the test duration could allow users to </a:t>
            </a:r>
            <a:r>
              <a:rPr b="1" lang="en">
                <a:solidFill>
                  <a:schemeClr val="dk1"/>
                </a:solidFill>
              </a:rPr>
              <a:t>better adapt</a:t>
            </a:r>
            <a:r>
              <a:rPr lang="en">
                <a:solidFill>
                  <a:schemeClr val="dk1"/>
                </a:solidFill>
              </a:rPr>
              <a:t> to the new design.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More time may provide </a:t>
            </a:r>
            <a:r>
              <a:rPr b="1" lang="en">
                <a:solidFill>
                  <a:schemeClr val="dk1"/>
                </a:solidFill>
              </a:rPr>
              <a:t>clearer behavioral trends</a:t>
            </a:r>
            <a:r>
              <a:rPr lang="en">
                <a:solidFill>
                  <a:schemeClr val="dk1"/>
                </a:solidFill>
              </a:rPr>
              <a:t> and long-term impact insights.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Key Takeaway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Strong initial setup, but a longer test period could enhance validity.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37f09d5457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83b833b3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383b833b37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37f09d545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1. Completion Rate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Percentage of users reaching the final "Confirm" step.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Evaluates funnel efficiency &amp; drop-off points.</a:t>
            </a: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Type:</a:t>
            </a:r>
            <a:r>
              <a:rPr lang="en">
                <a:solidFill>
                  <a:schemeClr val="dk1"/>
                </a:solidFill>
              </a:rPr>
              <a:t> Numerical (Discrete)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2. Process Completion Time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Average time taken to complete the online process.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Helps optimize user experience &amp; reduce friction.</a:t>
            </a: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Type:</a:t>
            </a:r>
            <a:r>
              <a:rPr lang="en">
                <a:solidFill>
                  <a:schemeClr val="dk1"/>
                </a:solidFill>
              </a:rPr>
              <a:t> Numerical (Continuous)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3. Error Rate</a:t>
            </a:r>
            <a:br>
              <a:rPr b="1"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Proportion of steps where users moved backward.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Identifies pain points &amp; usability issues.</a:t>
            </a:r>
            <a:br>
              <a:rPr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Type:</a:t>
            </a:r>
            <a:r>
              <a:rPr lang="en">
                <a:solidFill>
                  <a:schemeClr val="dk1"/>
                </a:solidFill>
              </a:rPr>
              <a:t> Categorical (Discrete)</a:t>
            </a:r>
            <a:endParaRPr/>
          </a:p>
        </p:txBody>
      </p:sp>
      <p:sp>
        <p:nvSpPr>
          <p:cNvPr id="262" name="Google Shape;262;g337f09d5457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7f09d545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37f09d5457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37f09d5457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 included some outliers where a few clients spent much longer than others to sign in</a:t>
            </a:r>
            <a:endParaRPr/>
          </a:p>
        </p:txBody>
      </p:sp>
      <p:sp>
        <p:nvSpPr>
          <p:cNvPr id="275" name="Google Shape;275;g337f09d5457_6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7f09d545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 included some outliers where a few clients spent much longer than others to sign in</a:t>
            </a:r>
            <a:endParaRPr/>
          </a:p>
        </p:txBody>
      </p:sp>
      <p:sp>
        <p:nvSpPr>
          <p:cNvPr id="285" name="Google Shape;285;g337f09d5457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7f09d545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 included some outliers where a few clients spent much longer than others to sign in</a:t>
            </a:r>
            <a:endParaRPr/>
          </a:p>
        </p:txBody>
      </p:sp>
      <p:sp>
        <p:nvSpPr>
          <p:cNvPr id="292" name="Google Shape;292;g337f09d5457_0_1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37f09d545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see here that the test group performed the control group mainly in the first step of the log-in process.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- Consider overhauling the first step to minimize disruptions and developer resources.</a:t>
            </a:r>
            <a:endParaRPr/>
          </a:p>
        </p:txBody>
      </p:sp>
      <p:sp>
        <p:nvSpPr>
          <p:cNvPr id="304" name="Google Shape;304;g337f09d5457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69a4724af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269a4724af_0_3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37f09d545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37f09d5457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7f09d545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37f09d5457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37f09d545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37f09d5457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37f09d5457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337f09d5457_1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37f09d545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337f09d5457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37f09d545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Hypothesis: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Test </a:t>
            </a: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Control (Completion Rate)</a:t>
            </a:r>
            <a:b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 chose a significance level of </a:t>
            </a: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95%</a:t>
            </a:r>
            <a:b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Increase: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+8.7%</a:t>
            </a:r>
            <a:b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Stats: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Z = </a:t>
            </a: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28.62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 &lt; </a:t>
            </a: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0.0001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(Highly significant)</a:t>
            </a:r>
            <a:b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Takeaway: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Test group </a:t>
            </a: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outperformed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control—results are </a:t>
            </a:r>
            <a:r>
              <a:rPr b="1"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real, not random</a:t>
            </a:r>
            <a:r>
              <a:rPr lang="en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/>
          </a:p>
        </p:txBody>
      </p:sp>
      <p:sp>
        <p:nvSpPr>
          <p:cNvPr id="376" name="Google Shape;376;g337f09d5457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37f09d545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 - Step 1 &amp; Finish in the control group has the highest drop off </a:t>
            </a:r>
            <a:endParaRPr/>
          </a:p>
        </p:txBody>
      </p:sp>
      <p:sp>
        <p:nvSpPr>
          <p:cNvPr id="386" name="Google Shape;386;g337f09d5457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37f09d545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Go for Implementation</a:t>
            </a:r>
            <a:r>
              <a:rPr lang="en">
                <a:solidFill>
                  <a:schemeClr val="dk1"/>
                </a:solidFill>
              </a:rPr>
              <a:t> – The </a:t>
            </a:r>
            <a:r>
              <a:rPr b="1" lang="en">
                <a:solidFill>
                  <a:schemeClr val="dk1"/>
                </a:solidFill>
              </a:rPr>
              <a:t>+8.7% completion rate</a:t>
            </a:r>
            <a:r>
              <a:rPr lang="en">
                <a:solidFill>
                  <a:schemeClr val="dk1"/>
                </a:solidFill>
              </a:rPr>
              <a:t> exceeds the 5% cost-effectiveness threshold. The company should </a:t>
            </a:r>
            <a:r>
              <a:rPr b="1" lang="en">
                <a:solidFill>
                  <a:schemeClr val="dk1"/>
                </a:solidFill>
              </a:rPr>
              <a:t>proceed with the web flow improvements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Key Efficiency Gain</a:t>
            </a:r>
            <a:r>
              <a:rPr lang="en">
                <a:solidFill>
                  <a:schemeClr val="dk1"/>
                </a:solidFill>
              </a:rPr>
              <a:t> – Faster completion time was mainly driven by a </a:t>
            </a:r>
            <a:r>
              <a:rPr b="1" lang="en">
                <a:solidFill>
                  <a:schemeClr val="dk1"/>
                </a:solidFill>
              </a:rPr>
              <a:t>significant improvement in Step 0-1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Error Rate Consideration</a:t>
            </a:r>
            <a:r>
              <a:rPr lang="en">
                <a:solidFill>
                  <a:schemeClr val="dk1"/>
                </a:solidFill>
              </a:rPr>
              <a:t> – No major reduction in errors, likely due to a learning curve. A </a:t>
            </a:r>
            <a:r>
              <a:rPr b="1" lang="en">
                <a:solidFill>
                  <a:schemeClr val="dk1"/>
                </a:solidFill>
              </a:rPr>
              <a:t>longer test</a:t>
            </a:r>
            <a:r>
              <a:rPr lang="en">
                <a:solidFill>
                  <a:schemeClr val="dk1"/>
                </a:solidFill>
              </a:rPr>
              <a:t> may help determine if errors stabilize over time.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Final Recommendation</a:t>
            </a:r>
            <a:r>
              <a:rPr lang="en">
                <a:solidFill>
                  <a:schemeClr val="dk1"/>
                </a:solidFill>
              </a:rPr>
              <a:t> – Since </a:t>
            </a:r>
            <a:r>
              <a:rPr b="1" lang="en">
                <a:solidFill>
                  <a:schemeClr val="dk1"/>
                </a:solidFill>
              </a:rPr>
              <a:t>Step 0-1</a:t>
            </a:r>
            <a:r>
              <a:rPr lang="en">
                <a:solidFill>
                  <a:schemeClr val="dk1"/>
                </a:solidFill>
              </a:rPr>
              <a:t> had the biggest impact, most benefits can likely be achieved </a:t>
            </a:r>
            <a:r>
              <a:rPr b="1" lang="en">
                <a:solidFill>
                  <a:schemeClr val="dk1"/>
                </a:solidFill>
              </a:rPr>
              <a:t>by optimizing just this step</a:t>
            </a:r>
            <a:r>
              <a:rPr lang="en">
                <a:solidFill>
                  <a:schemeClr val="dk1"/>
                </a:solidFill>
              </a:rPr>
              <a:t>, minimizing disruption while maximizing results.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337f09d5457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269a4724af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3269a4724af_0_3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37f09d545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337f09d5457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7f09d54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37f09d545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7f09d5457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37f09d5457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825b74b90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3825b74b90_3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7f09d5457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7f09d5457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37f09d545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37f09d5457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7f09d5457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37f09d5457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37f09d5457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37f09d5457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311760" y="744480"/>
            <a:ext cx="8520000" cy="95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0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subTitle"/>
          </p:nvPr>
        </p:nvSpPr>
        <p:spPr>
          <a:xfrm>
            <a:off x="311760" y="744480"/>
            <a:ext cx="8520000" cy="95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3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3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3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4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6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7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8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8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959480" y="3924360"/>
            <a:ext cx="390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1959480" y="328392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262640" y="157320"/>
            <a:ext cx="1663200" cy="16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36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5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8.png"/><Relationship Id="rId9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Relationship Id="rId7" Type="http://schemas.openxmlformats.org/officeDocument/2006/relationships/image" Target="../media/image38.png"/><Relationship Id="rId8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hyperlink" Target="https://prod-uk-a.online.tableau.com/#/site/mpearce686-e83c084e63/views/VanguardABTest/Hypotheses?:iid=1" TargetMode="External"/><Relationship Id="rId5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28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9"/>
          <p:cNvSpPr txBox="1"/>
          <p:nvPr/>
        </p:nvSpPr>
        <p:spPr>
          <a:xfrm>
            <a:off x="1959472" y="4029825"/>
            <a:ext cx="74838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WEEK 5 &amp; 6 | Vanguard Group - A/B Test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Group 3 - Elohor, Mike, Angel, Prince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39"/>
          <p:cNvSpPr txBox="1"/>
          <p:nvPr/>
        </p:nvSpPr>
        <p:spPr>
          <a:xfrm>
            <a:off x="1959480" y="339372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IronHack Data Analytics</a:t>
            </a:r>
            <a:endParaRPr b="0" i="0" sz="3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299" y="1586142"/>
            <a:ext cx="3100252" cy="174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8"/>
          <p:cNvSpPr/>
          <p:nvPr/>
        </p:nvSpPr>
        <p:spPr>
          <a:xfrm>
            <a:off x="1977150" y="2068050"/>
            <a:ext cx="51897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Experiment Design Evaluation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8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9"/>
          <p:cNvSpPr/>
          <p:nvPr/>
        </p:nvSpPr>
        <p:spPr>
          <a:xfrm>
            <a:off x="692025" y="666175"/>
            <a:ext cx="77832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Were the test and control groups comparable? ✅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9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" name="Google Shape;238;p49"/>
          <p:cNvCxnSpPr/>
          <p:nvPr/>
        </p:nvCxnSpPr>
        <p:spPr>
          <a:xfrm flipH="1" rot="10800000">
            <a:off x="1905000" y="3651425"/>
            <a:ext cx="505200" cy="2307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9" name="Google Shape;239;p49"/>
          <p:cNvPicPr preferRelativeResize="0"/>
          <p:nvPr/>
        </p:nvPicPr>
        <p:blipFill rotWithShape="1">
          <a:blip r:embed="rId4">
            <a:alphaModFix/>
          </a:blip>
          <a:srcRect b="45566" l="0" r="0" t="0"/>
          <a:stretch/>
        </p:blipFill>
        <p:spPr>
          <a:xfrm>
            <a:off x="389650" y="1096925"/>
            <a:ext cx="8388650" cy="36529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49"/>
          <p:cNvCxnSpPr/>
          <p:nvPr/>
        </p:nvCxnSpPr>
        <p:spPr>
          <a:xfrm flipH="1" rot="10800000">
            <a:off x="930225" y="3680225"/>
            <a:ext cx="556200" cy="1731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49"/>
          <p:cNvCxnSpPr/>
          <p:nvPr/>
        </p:nvCxnSpPr>
        <p:spPr>
          <a:xfrm flipH="1" rot="10800000">
            <a:off x="1981200" y="3704950"/>
            <a:ext cx="556200" cy="1731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49"/>
          <p:cNvCxnSpPr/>
          <p:nvPr/>
        </p:nvCxnSpPr>
        <p:spPr>
          <a:xfrm flipH="1" rot="10800000">
            <a:off x="3591200" y="3179050"/>
            <a:ext cx="556200" cy="1731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49"/>
          <p:cNvCxnSpPr/>
          <p:nvPr/>
        </p:nvCxnSpPr>
        <p:spPr>
          <a:xfrm flipH="1" rot="10800000">
            <a:off x="4869275" y="3179050"/>
            <a:ext cx="556200" cy="1731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4" name="Google Shape;244;p49"/>
          <p:cNvSpPr/>
          <p:nvPr/>
        </p:nvSpPr>
        <p:spPr>
          <a:xfrm>
            <a:off x="7903875" y="1580550"/>
            <a:ext cx="102600" cy="106500"/>
          </a:xfrm>
          <a:prstGeom prst="rect">
            <a:avLst/>
          </a:prstGeom>
          <a:solidFill>
            <a:srgbClr val="AF13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9"/>
          <p:cNvSpPr/>
          <p:nvPr/>
        </p:nvSpPr>
        <p:spPr>
          <a:xfrm>
            <a:off x="7903875" y="1428150"/>
            <a:ext cx="102600" cy="10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0"/>
          <p:cNvSpPr/>
          <p:nvPr/>
        </p:nvSpPr>
        <p:spPr>
          <a:xfrm>
            <a:off x="692025" y="666175"/>
            <a:ext cx="77832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Could the experiment duration impact results?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0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50"/>
          <p:cNvSpPr txBox="1"/>
          <p:nvPr/>
        </p:nvSpPr>
        <p:spPr>
          <a:xfrm>
            <a:off x="810000" y="1430150"/>
            <a:ext cx="8334000" cy="25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 Deca"/>
                <a:ea typeface="Lexend Deca"/>
                <a:cs typeface="Lexend Deca"/>
                <a:sym typeface="Lexend Deca"/>
              </a:rPr>
              <a:t>Test duration:</a:t>
            </a:r>
            <a:r>
              <a:rPr lang="en" sz="1800">
                <a:latin typeface="Lexend Deca"/>
                <a:ea typeface="Lexend Deca"/>
                <a:cs typeface="Lexend Deca"/>
                <a:sym typeface="Lexend Deca"/>
              </a:rPr>
              <a:t> ~3 months</a:t>
            </a:r>
            <a:endParaRPr sz="18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Visits</a:t>
            </a:r>
            <a:r>
              <a:rPr b="1"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:</a:t>
            </a:r>
            <a:r>
              <a:rPr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 ~140,000 (control group) | ~180,000 (test group)</a:t>
            </a:r>
            <a:endParaRPr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However…</a:t>
            </a:r>
            <a:endParaRPr b="1" sz="1800" u="sng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Avg client age: ~55 years old</a:t>
            </a:r>
            <a:endParaRPr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rPr>
              <a:t>Avg. tenure: ~10 years</a:t>
            </a:r>
            <a:endParaRPr sz="1800">
              <a:solidFill>
                <a:schemeClr val="dk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253" name="Google Shape;2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75746">
            <a:off x="4285292" y="2937745"/>
            <a:ext cx="2061441" cy="1389017"/>
          </a:xfrm>
          <a:prstGeom prst="cloudCallout">
            <a:avLst>
              <a:gd fmla="val -17051" name="adj1"/>
              <a:gd fmla="val 40187" name="adj2"/>
            </a:avLst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1"/>
          <p:cNvSpPr/>
          <p:nvPr/>
        </p:nvSpPr>
        <p:spPr>
          <a:xfrm>
            <a:off x="2395175" y="2068050"/>
            <a:ext cx="42684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are the </a:t>
            </a:r>
            <a:r>
              <a:rPr b="1" lang="en" sz="24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key metrics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for a successful test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1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2"/>
          <p:cNvSpPr/>
          <p:nvPr/>
        </p:nvSpPr>
        <p:spPr>
          <a:xfrm>
            <a:off x="692025" y="666165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Performance Metrics 🏁🏎️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2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2"/>
          <p:cNvSpPr txBox="1"/>
          <p:nvPr>
            <p:ph idx="4294967295" type="body"/>
          </p:nvPr>
        </p:nvSpPr>
        <p:spPr>
          <a:xfrm>
            <a:off x="816525" y="1284425"/>
            <a:ext cx="6194100" cy="29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📊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Completion Rate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of users reaching the final "Confirm" step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⏳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Process Completion Time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Avg. time to complete the process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⚠️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Error Rate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of steps where users moved backward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/>
          <p:nvPr/>
        </p:nvSpPr>
        <p:spPr>
          <a:xfrm>
            <a:off x="2395175" y="2068050"/>
            <a:ext cx="42684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much </a:t>
            </a:r>
            <a:r>
              <a:rPr b="1" lang="en" sz="24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time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does it take to log in?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53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4"/>
          <p:cNvPicPr preferRelativeResize="0"/>
          <p:nvPr/>
        </p:nvPicPr>
        <p:blipFill rotWithShape="1">
          <a:blip r:embed="rId4">
            <a:alphaModFix/>
          </a:blip>
          <a:srcRect b="39194" l="0" r="16527" t="0"/>
          <a:stretch/>
        </p:blipFill>
        <p:spPr>
          <a:xfrm>
            <a:off x="2257325" y="990325"/>
            <a:ext cx="6081575" cy="35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54"/>
          <p:cNvSpPr/>
          <p:nvPr/>
        </p:nvSpPr>
        <p:spPr>
          <a:xfrm>
            <a:off x="783025" y="486625"/>
            <a:ext cx="65559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Log-in times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Distribution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54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319208">
            <a:off x="94650" y="1001474"/>
            <a:ext cx="2893275" cy="250750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4"/>
          <p:cNvSpPr txBox="1"/>
          <p:nvPr/>
        </p:nvSpPr>
        <p:spPr>
          <a:xfrm>
            <a:off x="764875" y="3175000"/>
            <a:ext cx="16164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Transform with Log!</a:t>
            </a:r>
            <a:endParaRPr b="1" sz="1800"/>
          </a:p>
        </p:txBody>
      </p:sp>
      <p:cxnSp>
        <p:nvCxnSpPr>
          <p:cNvPr id="282" name="Google Shape;282;p54"/>
          <p:cNvCxnSpPr/>
          <p:nvPr/>
        </p:nvCxnSpPr>
        <p:spPr>
          <a:xfrm flipH="1">
            <a:off x="7808100" y="2763850"/>
            <a:ext cx="24900" cy="657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5"/>
          <p:cNvSpPr/>
          <p:nvPr/>
        </p:nvSpPr>
        <p:spPr>
          <a:xfrm>
            <a:off x="783025" y="486625"/>
            <a:ext cx="65559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After log transformation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5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55"/>
          <p:cNvPicPr preferRelativeResize="0"/>
          <p:nvPr/>
        </p:nvPicPr>
        <p:blipFill rotWithShape="1">
          <a:blip r:embed="rId4">
            <a:alphaModFix/>
          </a:blip>
          <a:srcRect b="37264" l="0" r="0" t="0"/>
          <a:stretch/>
        </p:blipFill>
        <p:spPr>
          <a:xfrm>
            <a:off x="908450" y="1055975"/>
            <a:ext cx="7147625" cy="3587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6"/>
          <p:cNvSpPr/>
          <p:nvPr/>
        </p:nvSpPr>
        <p:spPr>
          <a:xfrm>
            <a:off x="783025" y="486625"/>
            <a:ext cx="72855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group had a faster avg. log-in time?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56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56"/>
          <p:cNvPicPr preferRelativeResize="0"/>
          <p:nvPr/>
        </p:nvPicPr>
        <p:blipFill rotWithShape="1">
          <a:blip r:embed="rId4">
            <a:alphaModFix/>
          </a:blip>
          <a:srcRect b="38781" l="0" r="50241" t="0"/>
          <a:stretch/>
        </p:blipFill>
        <p:spPr>
          <a:xfrm>
            <a:off x="4993400" y="1062475"/>
            <a:ext cx="3593550" cy="353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7" name="Google Shape;297;p56"/>
          <p:cNvSpPr txBox="1"/>
          <p:nvPr/>
        </p:nvSpPr>
        <p:spPr>
          <a:xfrm rot="1510663">
            <a:off x="7845348" y="1183751"/>
            <a:ext cx="742548" cy="772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🏆</a:t>
            </a:r>
            <a:endParaRPr sz="3900"/>
          </a:p>
        </p:txBody>
      </p:sp>
      <p:sp>
        <p:nvSpPr>
          <p:cNvPr id="298" name="Google Shape;298;p56"/>
          <p:cNvSpPr txBox="1"/>
          <p:nvPr/>
        </p:nvSpPr>
        <p:spPr>
          <a:xfrm>
            <a:off x="764875" y="1298875"/>
            <a:ext cx="34638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Hypothesis: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 &lt; Control (Completion Time)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📈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Decrease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6.3 seconds</a:t>
            </a:r>
            <a:b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📊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Stats: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Z =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-21.61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P &lt; 0.0001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🔎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Takeaway: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Test group outperformed control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56"/>
          <p:cNvSpPr txBox="1"/>
          <p:nvPr/>
        </p:nvSpPr>
        <p:spPr>
          <a:xfrm>
            <a:off x="5570700" y="1646775"/>
            <a:ext cx="5916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64.98</a:t>
            </a:r>
            <a:endParaRPr sz="1900"/>
          </a:p>
        </p:txBody>
      </p:sp>
      <p:sp>
        <p:nvSpPr>
          <p:cNvPr id="300" name="Google Shape;300;p56"/>
          <p:cNvSpPr/>
          <p:nvPr/>
        </p:nvSpPr>
        <p:spPr>
          <a:xfrm>
            <a:off x="6912850" y="1803975"/>
            <a:ext cx="707100" cy="21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6"/>
          <p:cNvSpPr txBox="1"/>
          <p:nvPr/>
        </p:nvSpPr>
        <p:spPr>
          <a:xfrm>
            <a:off x="6989050" y="1707000"/>
            <a:ext cx="7071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58.68</a:t>
            </a:r>
            <a:endParaRPr sz="1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7"/>
          <p:cNvSpPr/>
          <p:nvPr/>
        </p:nvSpPr>
        <p:spPr>
          <a:xfrm>
            <a:off x="783025" y="486625"/>
            <a:ext cx="65559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steps take the most time?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57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57"/>
          <p:cNvPicPr preferRelativeResize="0"/>
          <p:nvPr/>
        </p:nvPicPr>
        <p:blipFill rotWithShape="1">
          <a:blip r:embed="rId4">
            <a:alphaModFix/>
          </a:blip>
          <a:srcRect b="26313" l="0" r="16086" t="0"/>
          <a:stretch/>
        </p:blipFill>
        <p:spPr>
          <a:xfrm>
            <a:off x="1738825" y="990325"/>
            <a:ext cx="5350525" cy="37586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09" name="Google Shape;309;p57"/>
          <p:cNvCxnSpPr/>
          <p:nvPr/>
        </p:nvCxnSpPr>
        <p:spPr>
          <a:xfrm flipH="1">
            <a:off x="2615000" y="2032600"/>
            <a:ext cx="260400" cy="446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0"/>
          <p:cNvSpPr/>
          <p:nvPr/>
        </p:nvSpPr>
        <p:spPr>
          <a:xfrm>
            <a:off x="692025" y="666165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0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0"/>
          <p:cNvSpPr txBox="1"/>
          <p:nvPr>
            <p:ph idx="4294967295" type="body"/>
          </p:nvPr>
        </p:nvSpPr>
        <p:spPr>
          <a:xfrm>
            <a:off x="561600" y="945675"/>
            <a:ext cx="8065200" cy="37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Intro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Data Overview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Customer Demographics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Experiment &amp; KPI’s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Major Obstacles &amp; Lessons Learned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Exploratory Data Analysis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Conclusion and Insights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8"/>
          <p:cNvSpPr/>
          <p:nvPr/>
        </p:nvSpPr>
        <p:spPr>
          <a:xfrm>
            <a:off x="2144400" y="2319900"/>
            <a:ext cx="48552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many</a:t>
            </a:r>
            <a:r>
              <a:rPr b="1" lang="en" sz="24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 errors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are made?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58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9"/>
          <p:cNvSpPr/>
          <p:nvPr/>
        </p:nvSpPr>
        <p:spPr>
          <a:xfrm>
            <a:off x="767700" y="578750"/>
            <a:ext cx="45600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is the overall error rate?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9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700" y="1114163"/>
            <a:ext cx="2500025" cy="62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9"/>
          <p:cNvPicPr preferRelativeResize="0"/>
          <p:nvPr/>
        </p:nvPicPr>
        <p:blipFill rotWithShape="1">
          <a:blip r:embed="rId5">
            <a:alphaModFix/>
          </a:blip>
          <a:srcRect b="9288" l="0" r="0" t="0"/>
          <a:stretch/>
        </p:blipFill>
        <p:spPr>
          <a:xfrm>
            <a:off x="7549100" y="3512875"/>
            <a:ext cx="1133650" cy="11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9"/>
          <p:cNvSpPr txBox="1"/>
          <p:nvPr/>
        </p:nvSpPr>
        <p:spPr>
          <a:xfrm>
            <a:off x="4853075" y="1838000"/>
            <a:ext cx="30000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Hypothesis: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 &lt;Control (Error Rate)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📈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Increase: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+4.28%</a:t>
            </a:r>
            <a:b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📊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Stats: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Z = 27,60, P &gt; 0.9999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🔎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Takeaway: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Control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group outperformed test</a:t>
            </a:r>
            <a:endParaRPr/>
          </a:p>
        </p:txBody>
      </p:sp>
      <p:pic>
        <p:nvPicPr>
          <p:cNvPr id="325" name="Google Shape;325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4000" y="1931175"/>
            <a:ext cx="218100" cy="21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700" y="2149273"/>
            <a:ext cx="3552000" cy="21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/>
        </p:nvSpPr>
        <p:spPr>
          <a:xfrm>
            <a:off x="1052200" y="2840750"/>
            <a:ext cx="1059300" cy="377100"/>
          </a:xfrm>
          <a:prstGeom prst="rect">
            <a:avLst/>
          </a:prstGeom>
          <a:solidFill>
            <a:srgbClr val="C11C2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C11C2F"/>
                </a:highlight>
              </a:rPr>
              <a:t>Control </a:t>
            </a:r>
            <a:endParaRPr sz="1800">
              <a:solidFill>
                <a:schemeClr val="lt1"/>
              </a:solidFill>
              <a:highlight>
                <a:srgbClr val="C11C2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C11C2F"/>
                </a:highlight>
              </a:rPr>
              <a:t>22,63%</a:t>
            </a:r>
            <a:endParaRPr sz="1800">
              <a:solidFill>
                <a:schemeClr val="lt1"/>
              </a:solidFill>
              <a:highlight>
                <a:srgbClr val="C11C2F"/>
              </a:highlight>
            </a:endParaRPr>
          </a:p>
        </p:txBody>
      </p:sp>
      <p:sp>
        <p:nvSpPr>
          <p:cNvPr id="328" name="Google Shape;328;p59"/>
          <p:cNvSpPr txBox="1"/>
          <p:nvPr/>
        </p:nvSpPr>
        <p:spPr>
          <a:xfrm>
            <a:off x="2851425" y="2743900"/>
            <a:ext cx="1059300" cy="377100"/>
          </a:xfrm>
          <a:prstGeom prst="rect">
            <a:avLst/>
          </a:prstGeom>
          <a:solidFill>
            <a:srgbClr val="49525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49525E"/>
                </a:highlight>
              </a:rPr>
              <a:t>Test</a:t>
            </a:r>
            <a:r>
              <a:rPr lang="en" sz="1800">
                <a:solidFill>
                  <a:schemeClr val="lt1"/>
                </a:solidFill>
                <a:highlight>
                  <a:srgbClr val="49525E"/>
                </a:highlight>
              </a:rPr>
              <a:t> </a:t>
            </a:r>
            <a:endParaRPr sz="1800">
              <a:solidFill>
                <a:schemeClr val="lt1"/>
              </a:solidFill>
              <a:highlight>
                <a:srgbClr val="49525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49525E"/>
                </a:highlight>
              </a:rPr>
              <a:t>26,91%</a:t>
            </a:r>
            <a:endParaRPr sz="1800">
              <a:solidFill>
                <a:schemeClr val="lt1"/>
              </a:solidFill>
              <a:highlight>
                <a:srgbClr val="49525E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0"/>
          <p:cNvSpPr/>
          <p:nvPr/>
        </p:nvSpPr>
        <p:spPr>
          <a:xfrm>
            <a:off x="767700" y="578750"/>
            <a:ext cx="59265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step causes the most errors?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60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60"/>
          <p:cNvSpPr txBox="1"/>
          <p:nvPr/>
        </p:nvSpPr>
        <p:spPr>
          <a:xfrm>
            <a:off x="982650" y="1581425"/>
            <a:ext cx="736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6" name="Google Shape;336;p60"/>
          <p:cNvSpPr txBox="1"/>
          <p:nvPr/>
        </p:nvSpPr>
        <p:spPr>
          <a:xfrm>
            <a:off x="767700" y="1082450"/>
            <a:ext cx="7998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Step 1-0</a:t>
            </a:r>
            <a:endParaRPr b="1" sz="900"/>
          </a:p>
        </p:txBody>
      </p:sp>
      <p:sp>
        <p:nvSpPr>
          <p:cNvPr id="337" name="Google Shape;337;p60"/>
          <p:cNvSpPr txBox="1"/>
          <p:nvPr/>
        </p:nvSpPr>
        <p:spPr>
          <a:xfrm>
            <a:off x="4958600" y="1121938"/>
            <a:ext cx="7998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Step 2-1</a:t>
            </a:r>
            <a:endParaRPr b="1" sz="900"/>
          </a:p>
        </p:txBody>
      </p:sp>
      <p:sp>
        <p:nvSpPr>
          <p:cNvPr id="338" name="Google Shape;338;p60"/>
          <p:cNvSpPr txBox="1"/>
          <p:nvPr/>
        </p:nvSpPr>
        <p:spPr>
          <a:xfrm>
            <a:off x="725225" y="2860050"/>
            <a:ext cx="7998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Step 3-2</a:t>
            </a:r>
            <a:endParaRPr b="1" sz="900"/>
          </a:p>
        </p:txBody>
      </p:sp>
      <p:sp>
        <p:nvSpPr>
          <p:cNvPr id="339" name="Google Shape;339;p60"/>
          <p:cNvSpPr txBox="1"/>
          <p:nvPr/>
        </p:nvSpPr>
        <p:spPr>
          <a:xfrm>
            <a:off x="4886675" y="2944500"/>
            <a:ext cx="7998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Step 4-3</a:t>
            </a:r>
            <a:endParaRPr b="1" sz="900"/>
          </a:p>
        </p:txBody>
      </p:sp>
      <p:pic>
        <p:nvPicPr>
          <p:cNvPr id="340" name="Google Shape;34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8838" y="2252300"/>
            <a:ext cx="982001" cy="98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0100" y="1408999"/>
            <a:ext cx="2396758" cy="14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2025" y="1451248"/>
            <a:ext cx="2492433" cy="15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80475" y="3186600"/>
            <a:ext cx="2713698" cy="15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80975" y="3230600"/>
            <a:ext cx="2074525" cy="14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60"/>
          <p:cNvSpPr txBox="1"/>
          <p:nvPr/>
        </p:nvSpPr>
        <p:spPr>
          <a:xfrm>
            <a:off x="1310350" y="1836125"/>
            <a:ext cx="721200" cy="377100"/>
          </a:xfrm>
          <a:prstGeom prst="rect">
            <a:avLst/>
          </a:prstGeom>
          <a:solidFill>
            <a:srgbClr val="C11C2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highlight>
                  <a:srgbClr val="C11C2F"/>
                </a:highlight>
              </a:rPr>
              <a:t>Control </a:t>
            </a:r>
            <a:endParaRPr sz="1300">
              <a:solidFill>
                <a:schemeClr val="lt1"/>
              </a:solidFill>
              <a:highlight>
                <a:srgbClr val="C11C2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highlight>
                  <a:srgbClr val="C11C2F"/>
                </a:highlight>
              </a:rPr>
              <a:t>9,65%</a:t>
            </a:r>
            <a:endParaRPr sz="1300">
              <a:solidFill>
                <a:schemeClr val="lt1"/>
              </a:solidFill>
              <a:highlight>
                <a:srgbClr val="C11C2F"/>
              </a:highlight>
            </a:endParaRPr>
          </a:p>
        </p:txBody>
      </p:sp>
      <p:sp>
        <p:nvSpPr>
          <p:cNvPr id="346" name="Google Shape;346;p60"/>
          <p:cNvSpPr txBox="1"/>
          <p:nvPr/>
        </p:nvSpPr>
        <p:spPr>
          <a:xfrm>
            <a:off x="1221325" y="3704675"/>
            <a:ext cx="721200" cy="377100"/>
          </a:xfrm>
          <a:prstGeom prst="rect">
            <a:avLst/>
          </a:prstGeom>
          <a:solidFill>
            <a:srgbClr val="C11C2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highlight>
                  <a:srgbClr val="C11C2F"/>
                </a:highlight>
              </a:rPr>
              <a:t>Control </a:t>
            </a:r>
            <a:endParaRPr sz="1300">
              <a:solidFill>
                <a:schemeClr val="lt1"/>
              </a:solidFill>
              <a:highlight>
                <a:srgbClr val="C11C2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highlight>
                  <a:srgbClr val="C11C2F"/>
                </a:highlight>
              </a:rPr>
              <a:t>11,11%</a:t>
            </a:r>
            <a:endParaRPr sz="1300">
              <a:solidFill>
                <a:schemeClr val="lt1"/>
              </a:solidFill>
              <a:highlight>
                <a:srgbClr val="C11C2F"/>
              </a:highlight>
            </a:endParaRPr>
          </a:p>
        </p:txBody>
      </p:sp>
      <p:sp>
        <p:nvSpPr>
          <p:cNvPr id="347" name="Google Shape;347;p60"/>
          <p:cNvSpPr txBox="1"/>
          <p:nvPr/>
        </p:nvSpPr>
        <p:spPr>
          <a:xfrm>
            <a:off x="5546875" y="1927600"/>
            <a:ext cx="799800" cy="503700"/>
          </a:xfrm>
          <a:prstGeom prst="rect">
            <a:avLst/>
          </a:prstGeom>
          <a:solidFill>
            <a:srgbClr val="C11C2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highlight>
                  <a:srgbClr val="C11C2F"/>
                </a:highlight>
              </a:rPr>
              <a:t>Control </a:t>
            </a:r>
            <a:endParaRPr sz="1300">
              <a:solidFill>
                <a:schemeClr val="lt1"/>
              </a:solidFill>
              <a:highlight>
                <a:srgbClr val="C11C2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highlight>
                  <a:srgbClr val="C11C2F"/>
                </a:highlight>
              </a:rPr>
              <a:t>6,20%</a:t>
            </a:r>
            <a:endParaRPr sz="1300">
              <a:solidFill>
                <a:schemeClr val="lt1"/>
              </a:solidFill>
              <a:highlight>
                <a:srgbClr val="C11C2F"/>
              </a:highlight>
            </a:endParaRPr>
          </a:p>
        </p:txBody>
      </p:sp>
      <p:sp>
        <p:nvSpPr>
          <p:cNvPr id="348" name="Google Shape;348;p60"/>
          <p:cNvSpPr txBox="1"/>
          <p:nvPr/>
        </p:nvSpPr>
        <p:spPr>
          <a:xfrm>
            <a:off x="5686475" y="3704675"/>
            <a:ext cx="481500" cy="461700"/>
          </a:xfrm>
          <a:prstGeom prst="rect">
            <a:avLst/>
          </a:prstGeom>
          <a:solidFill>
            <a:srgbClr val="C11C2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highlight>
                  <a:srgbClr val="C11C2F"/>
                </a:highlight>
              </a:rPr>
              <a:t>Control </a:t>
            </a:r>
            <a:endParaRPr sz="700">
              <a:solidFill>
                <a:schemeClr val="lt1"/>
              </a:solidFill>
              <a:highlight>
                <a:srgbClr val="C11C2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highlight>
                  <a:srgbClr val="C11C2F"/>
                </a:highlight>
              </a:rPr>
              <a:t>0,01%</a:t>
            </a:r>
            <a:endParaRPr sz="700">
              <a:solidFill>
                <a:schemeClr val="lt1"/>
              </a:solidFill>
              <a:highlight>
                <a:srgbClr val="C11C2F"/>
              </a:highlight>
            </a:endParaRPr>
          </a:p>
        </p:txBody>
      </p:sp>
      <p:sp>
        <p:nvSpPr>
          <p:cNvPr id="349" name="Google Shape;349;p60"/>
          <p:cNvSpPr txBox="1"/>
          <p:nvPr/>
        </p:nvSpPr>
        <p:spPr>
          <a:xfrm>
            <a:off x="2397400" y="1773800"/>
            <a:ext cx="981900" cy="377100"/>
          </a:xfrm>
          <a:prstGeom prst="rect">
            <a:avLst/>
          </a:prstGeom>
          <a:solidFill>
            <a:srgbClr val="49525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49525E"/>
                </a:highlight>
              </a:rPr>
              <a:t>Test </a:t>
            </a:r>
            <a:endParaRPr sz="1800">
              <a:solidFill>
                <a:schemeClr val="lt1"/>
              </a:solidFill>
              <a:highlight>
                <a:srgbClr val="49525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49525E"/>
                </a:highlight>
              </a:rPr>
              <a:t>19,10%</a:t>
            </a:r>
            <a:endParaRPr sz="1800">
              <a:solidFill>
                <a:schemeClr val="lt1"/>
              </a:solidFill>
              <a:highlight>
                <a:srgbClr val="49525E"/>
              </a:highlight>
            </a:endParaRPr>
          </a:p>
        </p:txBody>
      </p:sp>
      <p:sp>
        <p:nvSpPr>
          <p:cNvPr id="350" name="Google Shape;350;p60"/>
          <p:cNvSpPr txBox="1"/>
          <p:nvPr/>
        </p:nvSpPr>
        <p:spPr>
          <a:xfrm>
            <a:off x="2498575" y="3633475"/>
            <a:ext cx="880800" cy="377100"/>
          </a:xfrm>
          <a:prstGeom prst="rect">
            <a:avLst/>
          </a:prstGeom>
          <a:solidFill>
            <a:srgbClr val="49525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49525E"/>
                </a:highlight>
              </a:rPr>
              <a:t>Test </a:t>
            </a:r>
            <a:endParaRPr sz="1800">
              <a:solidFill>
                <a:schemeClr val="lt1"/>
              </a:solidFill>
              <a:highlight>
                <a:srgbClr val="49525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49525E"/>
                </a:highlight>
              </a:rPr>
              <a:t>9,32%</a:t>
            </a:r>
            <a:endParaRPr sz="1800">
              <a:solidFill>
                <a:schemeClr val="lt1"/>
              </a:solidFill>
              <a:highlight>
                <a:srgbClr val="49525E"/>
              </a:highlight>
            </a:endParaRPr>
          </a:p>
        </p:txBody>
      </p:sp>
      <p:sp>
        <p:nvSpPr>
          <p:cNvPr id="351" name="Google Shape;351;p60"/>
          <p:cNvSpPr txBox="1"/>
          <p:nvPr/>
        </p:nvSpPr>
        <p:spPr>
          <a:xfrm>
            <a:off x="6738700" y="1875200"/>
            <a:ext cx="981900" cy="377100"/>
          </a:xfrm>
          <a:prstGeom prst="rect">
            <a:avLst/>
          </a:prstGeom>
          <a:solidFill>
            <a:srgbClr val="49525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49525E"/>
                </a:highlight>
              </a:rPr>
              <a:t>Test </a:t>
            </a:r>
            <a:endParaRPr sz="1800">
              <a:solidFill>
                <a:schemeClr val="lt1"/>
              </a:solidFill>
              <a:highlight>
                <a:srgbClr val="49525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highlight>
                  <a:srgbClr val="49525E"/>
                </a:highlight>
              </a:rPr>
              <a:t>11,26%</a:t>
            </a:r>
            <a:endParaRPr sz="1800">
              <a:solidFill>
                <a:schemeClr val="lt1"/>
              </a:solidFill>
              <a:highlight>
                <a:srgbClr val="49525E"/>
              </a:highlight>
            </a:endParaRPr>
          </a:p>
        </p:txBody>
      </p:sp>
      <p:sp>
        <p:nvSpPr>
          <p:cNvPr id="352" name="Google Shape;352;p60"/>
          <p:cNvSpPr txBox="1"/>
          <p:nvPr/>
        </p:nvSpPr>
        <p:spPr>
          <a:xfrm>
            <a:off x="6596200" y="3633475"/>
            <a:ext cx="880800" cy="377100"/>
          </a:xfrm>
          <a:prstGeom prst="rect">
            <a:avLst/>
          </a:prstGeom>
          <a:solidFill>
            <a:srgbClr val="49525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highlight>
                  <a:srgbClr val="49525E"/>
                </a:highlight>
              </a:rPr>
              <a:t>Test </a:t>
            </a:r>
            <a:endParaRPr sz="1500">
              <a:solidFill>
                <a:schemeClr val="lt1"/>
              </a:solidFill>
              <a:highlight>
                <a:srgbClr val="49525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highlight>
                  <a:srgbClr val="49525E"/>
                </a:highlight>
              </a:rPr>
              <a:t>0,03%</a:t>
            </a:r>
            <a:endParaRPr sz="1500">
              <a:solidFill>
                <a:schemeClr val="lt1"/>
              </a:solidFill>
              <a:highlight>
                <a:srgbClr val="49525E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1"/>
          <p:cNvSpPr/>
          <p:nvPr/>
        </p:nvSpPr>
        <p:spPr>
          <a:xfrm>
            <a:off x="767700" y="578750"/>
            <a:ext cx="59265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step causes the most errors?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61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61"/>
          <p:cNvSpPr txBox="1"/>
          <p:nvPr/>
        </p:nvSpPr>
        <p:spPr>
          <a:xfrm>
            <a:off x="767700" y="1082450"/>
            <a:ext cx="7998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pic>
        <p:nvPicPr>
          <p:cNvPr id="360" name="Google Shape;36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675" y="1164625"/>
            <a:ext cx="2633017" cy="162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950" y="2976100"/>
            <a:ext cx="2642476" cy="162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6150" y="1723875"/>
            <a:ext cx="503700" cy="5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1"/>
          <p:cNvSpPr txBox="1"/>
          <p:nvPr/>
        </p:nvSpPr>
        <p:spPr>
          <a:xfrm>
            <a:off x="5098875" y="1164625"/>
            <a:ext cx="28182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What is the origin?</a:t>
            </a:r>
            <a:endParaRPr b="1" sz="1800"/>
          </a:p>
        </p:txBody>
      </p:sp>
      <p:sp>
        <p:nvSpPr>
          <p:cNvPr id="364" name="Google Shape;364;p61"/>
          <p:cNvSpPr txBox="1"/>
          <p:nvPr/>
        </p:nvSpPr>
        <p:spPr>
          <a:xfrm>
            <a:off x="5229600" y="1723875"/>
            <a:ext cx="2061600" cy="15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2.</a:t>
            </a:r>
            <a:endParaRPr b="1" sz="1800"/>
          </a:p>
        </p:txBody>
      </p:sp>
      <p:pic>
        <p:nvPicPr>
          <p:cNvPr id="365" name="Google Shape;365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4938" y="1772680"/>
            <a:ext cx="406075" cy="4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06150" y="2414175"/>
            <a:ext cx="799800" cy="7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57825" y="2562224"/>
            <a:ext cx="503700" cy="5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/>
          <p:nvPr/>
        </p:nvSpPr>
        <p:spPr>
          <a:xfrm>
            <a:off x="2393850" y="2068050"/>
            <a:ext cx="43563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proportion of clients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complete</a:t>
            </a: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 log-in?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62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/>
          <p:nvPr/>
        </p:nvSpPr>
        <p:spPr>
          <a:xfrm>
            <a:off x="506675" y="548025"/>
            <a:ext cx="56502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What’s the overall completion rate?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63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63"/>
          <p:cNvPicPr preferRelativeResize="0"/>
          <p:nvPr/>
        </p:nvPicPr>
        <p:blipFill rotWithShape="1">
          <a:blip r:embed="rId4">
            <a:alphaModFix/>
          </a:blip>
          <a:srcRect b="37667" l="0" r="54439" t="0"/>
          <a:stretch/>
        </p:blipFill>
        <p:spPr>
          <a:xfrm>
            <a:off x="4502725" y="1051725"/>
            <a:ext cx="3247200" cy="3554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81" name="Google Shape;381;p63"/>
          <p:cNvSpPr txBox="1"/>
          <p:nvPr/>
        </p:nvSpPr>
        <p:spPr>
          <a:xfrm>
            <a:off x="764875" y="1298875"/>
            <a:ext cx="34638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✅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Hypothesis: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Test &gt; Control (Completion Rate)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📈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Increase: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+8.7%</a:t>
            </a:r>
            <a:b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📊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Stats: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Z = 28.62, P &lt; 0.0001</a:t>
            </a: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🔎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Takeaway: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Test group outperformed control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63"/>
          <p:cNvSpPr txBox="1"/>
          <p:nvPr/>
        </p:nvSpPr>
        <p:spPr>
          <a:xfrm rot="1510663">
            <a:off x="7094898" y="1005951"/>
            <a:ext cx="742548" cy="7720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🏆</a:t>
            </a:r>
            <a:endParaRPr sz="3900"/>
          </a:p>
        </p:txBody>
      </p:sp>
      <p:cxnSp>
        <p:nvCxnSpPr>
          <p:cNvPr id="383" name="Google Shape;383;p63"/>
          <p:cNvCxnSpPr/>
          <p:nvPr/>
        </p:nvCxnSpPr>
        <p:spPr>
          <a:xfrm rot="10800000">
            <a:off x="2613100" y="2233025"/>
            <a:ext cx="619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4"/>
          <p:cNvSpPr/>
          <p:nvPr/>
        </p:nvSpPr>
        <p:spPr>
          <a:xfrm>
            <a:off x="506675" y="548025"/>
            <a:ext cx="56502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Which step has the highest drop off?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4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64"/>
          <p:cNvPicPr preferRelativeResize="0"/>
          <p:nvPr/>
        </p:nvPicPr>
        <p:blipFill rotWithShape="1">
          <a:blip r:embed="rId4">
            <a:alphaModFix/>
          </a:blip>
          <a:srcRect b="23948" l="0" r="0" t="0"/>
          <a:stretch/>
        </p:blipFill>
        <p:spPr>
          <a:xfrm>
            <a:off x="1350250" y="973250"/>
            <a:ext cx="6226475" cy="378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91" name="Google Shape;391;p64"/>
          <p:cNvCxnSpPr/>
          <p:nvPr/>
        </p:nvCxnSpPr>
        <p:spPr>
          <a:xfrm flipH="1">
            <a:off x="3030875" y="1775125"/>
            <a:ext cx="764700" cy="6060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64"/>
          <p:cNvCxnSpPr/>
          <p:nvPr/>
        </p:nvCxnSpPr>
        <p:spPr>
          <a:xfrm flipH="1">
            <a:off x="4451638" y="2026725"/>
            <a:ext cx="23700" cy="813300"/>
          </a:xfrm>
          <a:prstGeom prst="straightConnector1">
            <a:avLst/>
          </a:prstGeom>
          <a:noFill/>
          <a:ln cap="flat" cmpd="sng" w="7620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/>
          <p:nvPr/>
        </p:nvSpPr>
        <p:spPr>
          <a:xfrm>
            <a:off x="692025" y="666165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Conclusions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65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5"/>
          <p:cNvSpPr txBox="1"/>
          <p:nvPr>
            <p:ph idx="4294967295" type="body"/>
          </p:nvPr>
        </p:nvSpPr>
        <p:spPr>
          <a:xfrm>
            <a:off x="816750" y="945675"/>
            <a:ext cx="7358100" cy="37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/>
          </a:bodyPr>
          <a:lstStyle/>
          <a:p>
            <a:pPr indent="0" lvl="0" marL="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✅ </a:t>
            </a:r>
            <a:r>
              <a:rPr b="1" lang="en">
                <a:solidFill>
                  <a:schemeClr val="dk1"/>
                </a:solidFill>
              </a:rPr>
              <a:t>Implement Changes</a:t>
            </a:r>
            <a:r>
              <a:rPr lang="en">
                <a:solidFill>
                  <a:schemeClr val="dk1"/>
                </a:solidFill>
              </a:rPr>
              <a:t> – </a:t>
            </a:r>
            <a:r>
              <a:rPr b="1" lang="en">
                <a:solidFill>
                  <a:schemeClr val="dk1"/>
                </a:solidFill>
              </a:rPr>
              <a:t>+8.7% completion rate</a:t>
            </a:r>
            <a:r>
              <a:rPr lang="en">
                <a:solidFill>
                  <a:schemeClr val="dk1"/>
                </a:solidFill>
              </a:rPr>
              <a:t> surpasses the 5% threshold.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⏳ </a:t>
            </a:r>
            <a:r>
              <a:rPr b="1" lang="en">
                <a:solidFill>
                  <a:schemeClr val="dk1"/>
                </a:solidFill>
              </a:rPr>
              <a:t>Focus on Step 0-1</a:t>
            </a:r>
            <a:r>
              <a:rPr lang="en">
                <a:solidFill>
                  <a:schemeClr val="dk1"/>
                </a:solidFill>
              </a:rPr>
              <a:t> – Most log-in time reductions came from this step.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⚠️ </a:t>
            </a:r>
            <a:r>
              <a:rPr b="1" lang="en">
                <a:solidFill>
                  <a:schemeClr val="dk1"/>
                </a:solidFill>
              </a:rPr>
              <a:t>Monitor Error Rates</a:t>
            </a:r>
            <a:r>
              <a:rPr lang="en">
                <a:solidFill>
                  <a:schemeClr val="dk1"/>
                </a:solidFill>
              </a:rPr>
              <a:t> – No major reduction, likely due to a learning curve. A </a:t>
            </a:r>
            <a:r>
              <a:rPr b="1" lang="en">
                <a:solidFill>
                  <a:schemeClr val="dk1"/>
                </a:solidFill>
              </a:rPr>
              <a:t>longer test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b="1" lang="en">
                <a:solidFill>
                  <a:schemeClr val="dk1"/>
                </a:solidFill>
              </a:rPr>
              <a:t>more training materials </a:t>
            </a:r>
            <a:r>
              <a:rPr lang="en">
                <a:solidFill>
                  <a:schemeClr val="dk1"/>
                </a:solidFill>
              </a:rPr>
              <a:t>may help.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🎯 </a:t>
            </a:r>
            <a:r>
              <a:rPr b="1" lang="en">
                <a:solidFill>
                  <a:schemeClr val="dk1"/>
                </a:solidFill>
              </a:rPr>
              <a:t>Key Takeaway</a:t>
            </a:r>
            <a:r>
              <a:rPr lang="en">
                <a:solidFill>
                  <a:schemeClr val="dk1"/>
                </a:solidFill>
              </a:rPr>
              <a:t> – Optimize </a:t>
            </a:r>
            <a:r>
              <a:rPr b="1" lang="en">
                <a:solidFill>
                  <a:schemeClr val="dk1"/>
                </a:solidFill>
              </a:rPr>
              <a:t>Step 0-1</a:t>
            </a:r>
            <a:r>
              <a:rPr lang="en">
                <a:solidFill>
                  <a:schemeClr val="dk1"/>
                </a:solidFill>
              </a:rPr>
              <a:t> for maximum impact with minimal disruption.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 txBox="1"/>
          <p:nvPr/>
        </p:nvSpPr>
        <p:spPr>
          <a:xfrm>
            <a:off x="789150" y="3818225"/>
            <a:ext cx="75657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Elohor, Mike, Prince, Angel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7"/>
          <p:cNvSpPr/>
          <p:nvPr/>
        </p:nvSpPr>
        <p:spPr>
          <a:xfrm>
            <a:off x="692025" y="666165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A/B Test Dashboard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67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6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1900" y="1295750"/>
            <a:ext cx="5749594" cy="33314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/>
          <p:nvPr/>
        </p:nvSpPr>
        <p:spPr>
          <a:xfrm>
            <a:off x="692025" y="666165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1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1"/>
          <p:cNvSpPr txBox="1"/>
          <p:nvPr>
            <p:ph idx="4294967295" type="body"/>
          </p:nvPr>
        </p:nvSpPr>
        <p:spPr>
          <a:xfrm>
            <a:off x="561600" y="945675"/>
            <a:ext cx="8065200" cy="37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25000" lnSpcReduction="20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7307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Purpose: </a:t>
            </a:r>
            <a:r>
              <a:rPr lang="en" sz="7307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aim of this project was to know if the Vanguard should invest in a new UI or not.</a:t>
            </a:r>
            <a:endParaRPr sz="7307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7307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conclusion was made by using A/B testing in </a:t>
            </a:r>
            <a:r>
              <a:rPr lang="en" sz="7307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order</a:t>
            </a:r>
            <a:r>
              <a:rPr lang="en" sz="7307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to determine the </a:t>
            </a:r>
            <a:r>
              <a:rPr lang="en" sz="7307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completion</a:t>
            </a:r>
            <a:r>
              <a:rPr lang="en" sz="7307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rates in both group for the current and new UI.</a:t>
            </a:r>
            <a:endParaRPr sz="7307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7307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 sz="1854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854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80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 txBox="1"/>
          <p:nvPr>
            <p:ph idx="1" type="subTitle"/>
          </p:nvPr>
        </p:nvSpPr>
        <p:spPr>
          <a:xfrm>
            <a:off x="1272200" y="601575"/>
            <a:ext cx="6566100" cy="298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54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                       </a:t>
            </a:r>
            <a:r>
              <a:rPr b="1" lang="en" sz="2154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</a:t>
            </a:r>
            <a:r>
              <a:rPr b="1" lang="en" sz="2154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ain Question</a:t>
            </a:r>
            <a:endParaRPr b="1" sz="15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54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    Did the new UI lead to higher completion rates(&gt; 5%)?</a:t>
            </a:r>
            <a:endParaRPr sz="2300"/>
          </a:p>
        </p:txBody>
      </p:sp>
      <p:pic>
        <p:nvPicPr>
          <p:cNvPr descr="Red question mark sign vector image | Free SVG" id="182" name="Google Shape;1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1825" y="1026000"/>
            <a:ext cx="1450774" cy="14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/>
          <p:nvPr/>
        </p:nvSpPr>
        <p:spPr>
          <a:xfrm>
            <a:off x="692025" y="666165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Overview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3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3"/>
          <p:cNvSpPr txBox="1"/>
          <p:nvPr>
            <p:ph idx="4294967295" type="body"/>
          </p:nvPr>
        </p:nvSpPr>
        <p:spPr>
          <a:xfrm>
            <a:off x="796450" y="1169875"/>
            <a:ext cx="1742400" cy="89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25000" lnSpcReduction="20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b="1" lang="en" sz="5957">
                <a:solidFill>
                  <a:srgbClr val="2DC5FA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DATA SET</a:t>
            </a:r>
            <a:endParaRPr sz="5957">
              <a:solidFill>
                <a:srgbClr val="2DC5FA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43"/>
          <p:cNvSpPr/>
          <p:nvPr/>
        </p:nvSpPr>
        <p:spPr>
          <a:xfrm>
            <a:off x="1756625" y="1169875"/>
            <a:ext cx="195000" cy="8910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2DC5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750" y="2237975"/>
            <a:ext cx="3527326" cy="22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3"/>
          <p:cNvSpPr txBox="1"/>
          <p:nvPr/>
        </p:nvSpPr>
        <p:spPr>
          <a:xfrm>
            <a:off x="1951625" y="1249075"/>
            <a:ext cx="24618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</a:t>
            </a:r>
            <a:r>
              <a:rPr b="1" lang="en" sz="1100"/>
              <a:t>Client Profiles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-Digital Footprints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-Experiment Roster</a:t>
            </a:r>
            <a:endParaRPr b="1" sz="1100"/>
          </a:p>
        </p:txBody>
      </p:sp>
      <p:pic>
        <p:nvPicPr>
          <p:cNvPr id="193" name="Google Shape;19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0550" y="706950"/>
            <a:ext cx="486945" cy="81985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43"/>
          <p:cNvSpPr txBox="1"/>
          <p:nvPr/>
        </p:nvSpPr>
        <p:spPr>
          <a:xfrm>
            <a:off x="5147502" y="926859"/>
            <a:ext cx="2269200" cy="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DC5FA"/>
                </a:solidFill>
              </a:rPr>
              <a:t>GROUPBY:</a:t>
            </a:r>
            <a:endParaRPr b="1" sz="1700">
              <a:solidFill>
                <a:srgbClr val="2DC5FA"/>
              </a:solidFill>
            </a:endParaRPr>
          </a:p>
        </p:txBody>
      </p:sp>
      <p:sp>
        <p:nvSpPr>
          <p:cNvPr id="195" name="Google Shape;195;p43"/>
          <p:cNvSpPr txBox="1"/>
          <p:nvPr/>
        </p:nvSpPr>
        <p:spPr>
          <a:xfrm>
            <a:off x="4751825" y="1351325"/>
            <a:ext cx="3952500" cy="21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Age group:</a:t>
            </a:r>
            <a:endParaRPr b="1"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&lt;35 Young Age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&lt;60 Middle Age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&gt;60 Elder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Tenure</a:t>
            </a:r>
            <a:r>
              <a:rPr b="1" lang="en" sz="1800"/>
              <a:t> group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	</a:t>
            </a:r>
            <a:r>
              <a:rPr lang="en" sz="1800"/>
              <a:t>10&lt; Recent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15&lt;Mid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25&lt;Long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	25&gt;Lifelong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Step_jump: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	</a:t>
            </a:r>
            <a:r>
              <a:rPr lang="en" sz="1800"/>
              <a:t>“Step you left - Step you go to</a:t>
            </a:r>
            <a:r>
              <a:rPr lang="en" sz="1300"/>
              <a:t>”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96" name="Google Shape;19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1652" y="1976967"/>
            <a:ext cx="207047" cy="2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1255" y="1721222"/>
            <a:ext cx="227845" cy="255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01253" y="2267761"/>
            <a:ext cx="227846" cy="255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43561" y="4203178"/>
            <a:ext cx="343229" cy="385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4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Exploratory Data Analysis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5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5"/>
          <p:cNvSpPr txBox="1"/>
          <p:nvPr>
            <p:ph idx="4294967295" type="body"/>
          </p:nvPr>
        </p:nvSpPr>
        <p:spPr>
          <a:xfrm>
            <a:off x="478775" y="533500"/>
            <a:ext cx="2872800" cy="389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25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13716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5918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" sz="5918">
                <a:solidFill>
                  <a:schemeClr val="dk1"/>
                </a:solidFill>
                <a:highlight>
                  <a:srgbClr val="FFFFFF"/>
                </a:highlight>
              </a:rPr>
              <a:t>75% of Vanguard's account holders in this control group are long-term (6+ years), with 25% of clients holding accounts for 16+ years</a:t>
            </a:r>
            <a:r>
              <a:rPr lang="en" sz="6068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6068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37160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40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1" name="Google Shape;21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300" y="533500"/>
            <a:ext cx="5190000" cy="38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5"/>
          <p:cNvSpPr/>
          <p:nvPr/>
        </p:nvSpPr>
        <p:spPr>
          <a:xfrm>
            <a:off x="7098350" y="432625"/>
            <a:ext cx="705000" cy="35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45"/>
          <p:cNvSpPr/>
          <p:nvPr/>
        </p:nvSpPr>
        <p:spPr>
          <a:xfrm>
            <a:off x="7102250" y="2413750"/>
            <a:ext cx="544800" cy="284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6"/>
          <p:cNvSpPr txBox="1"/>
          <p:nvPr>
            <p:ph idx="1" type="subTitle"/>
          </p:nvPr>
        </p:nvSpPr>
        <p:spPr>
          <a:xfrm>
            <a:off x="930200" y="820775"/>
            <a:ext cx="2845500" cy="3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median age for the control group is 48 while for the test group is 47.</a:t>
            </a:r>
            <a:endParaRPr/>
          </a:p>
        </p:txBody>
      </p:sp>
      <p:pic>
        <p:nvPicPr>
          <p:cNvPr id="219" name="Google Shape;2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300" y="616950"/>
            <a:ext cx="4692075" cy="39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7"/>
          <p:cNvSpPr txBox="1"/>
          <p:nvPr>
            <p:ph idx="1" type="subTitle"/>
          </p:nvPr>
        </p:nvSpPr>
        <p:spPr>
          <a:xfrm>
            <a:off x="457200" y="738700"/>
            <a:ext cx="3687600" cy="344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an even distribution of genders across both groups. Although, the test group has higher number of all genders. </a:t>
            </a:r>
            <a:endParaRPr/>
          </a:p>
        </p:txBody>
      </p:sp>
      <p:pic>
        <p:nvPicPr>
          <p:cNvPr id="225" name="Google Shape;2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425" y="671975"/>
            <a:ext cx="4238200" cy="379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